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9" r:id="rId3"/>
    <p:sldId id="260" r:id="rId4"/>
    <p:sldId id="261" r:id="rId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" roundtripDataSignature="AMtx7mhD0LwdNxVxRFyb2/ryFPgwALBQ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9" d="100"/>
          <a:sy n="119" d="100"/>
        </p:scale>
        <p:origin x="-23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4" Type="http://schemas.openxmlformats.org/officeDocument/2006/relationships/slide" Target="slides/slide3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29736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" name="Google Shape;6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Slide_Green_Plant">
  <p:cSld name="1. Title Slide_Green_Pla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>
            <a:spLocks noGrp="1"/>
          </p:cNvSpPr>
          <p:nvPr>
            <p:ph type="pic" idx="2"/>
          </p:nvPr>
        </p:nvSpPr>
        <p:spPr>
          <a:xfrm>
            <a:off x="214850" y="235324"/>
            <a:ext cx="11762700" cy="63762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" name="Google Shape;11;p26"/>
          <p:cNvCxnSpPr/>
          <p:nvPr/>
        </p:nvCxnSpPr>
        <p:spPr>
          <a:xfrm>
            <a:off x="1382050" y="4728875"/>
            <a:ext cx="4616700" cy="11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2" name="Google Shape;12;p26"/>
          <p:cNvSpPr txBox="1">
            <a:spLocks noGrp="1"/>
          </p:cNvSpPr>
          <p:nvPr>
            <p:ph type="title"/>
          </p:nvPr>
        </p:nvSpPr>
        <p:spPr>
          <a:xfrm>
            <a:off x="1382800" y="3965375"/>
            <a:ext cx="4615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title" idx="3"/>
          </p:nvPr>
        </p:nvSpPr>
        <p:spPr>
          <a:xfrm>
            <a:off x="1383775" y="4729600"/>
            <a:ext cx="45591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5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8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9" name="Google Shape;59;p38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Text">
  <p:cSld name="Content_Tex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 txBox="1">
            <a:spLocks noGrp="1"/>
          </p:cNvSpPr>
          <p:nvPr>
            <p:ph type="title"/>
          </p:nvPr>
        </p:nvSpPr>
        <p:spPr>
          <a:xfrm>
            <a:off x="1005125" y="276700"/>
            <a:ext cx="10291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6" name="Google Shape;16;p27"/>
          <p:cNvCxnSpPr/>
          <p:nvPr/>
        </p:nvCxnSpPr>
        <p:spPr>
          <a:xfrm>
            <a:off x="918488" y="1193800"/>
            <a:ext cx="10507500" cy="0"/>
          </a:xfrm>
          <a:prstGeom prst="straightConnector1">
            <a:avLst/>
          </a:prstGeom>
          <a:noFill/>
          <a:ln w="38100" cap="flat" cmpd="sng">
            <a:solidFill>
              <a:srgbClr val="8CC6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238950" y="632725"/>
            <a:ext cx="11767200" cy="62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_Stencil">
  <p:cSld name="Ending_Stencil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1216" y="872183"/>
            <a:ext cx="4769567" cy="508636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0"/>
          <p:cNvSpPr/>
          <p:nvPr/>
        </p:nvSpPr>
        <p:spPr>
          <a:xfrm>
            <a:off x="11366500" y="5880100"/>
            <a:ext cx="647700" cy="74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0"/>
          <p:cNvSpPr txBox="1"/>
          <p:nvPr/>
        </p:nvSpPr>
        <p:spPr>
          <a:xfrm>
            <a:off x="10375900" y="6554700"/>
            <a:ext cx="17526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WWF / Troy Fleece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"/>
          <p:cNvPicPr preferRelativeResize="0"/>
          <p:nvPr/>
        </p:nvPicPr>
        <p:blipFill rotWithShape="1">
          <a:blip r:embed="rId3">
            <a:alphaModFix/>
          </a:blip>
          <a:srcRect l="12939" t="19079" r="16776" b="22197"/>
          <a:stretch/>
        </p:blipFill>
        <p:spPr>
          <a:xfrm>
            <a:off x="235775" y="190525"/>
            <a:ext cx="11629228" cy="647692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"/>
          <p:cNvSpPr txBox="1"/>
          <p:nvPr/>
        </p:nvSpPr>
        <p:spPr>
          <a:xfrm>
            <a:off x="498775" y="4808051"/>
            <a:ext cx="7121100" cy="1717500"/>
          </a:xfrm>
          <a:prstGeom prst="rect">
            <a:avLst/>
          </a:prstGeom>
          <a:solidFill>
            <a:srgbClr val="8CC63F">
              <a:alpha val="7803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"/>
          <p:cNvSpPr txBox="1">
            <a:spLocks noGrp="1"/>
          </p:cNvSpPr>
          <p:nvPr>
            <p:ph type="title"/>
          </p:nvPr>
        </p:nvSpPr>
        <p:spPr>
          <a:xfrm>
            <a:off x="568675" y="5283850"/>
            <a:ext cx="69813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100"/>
              <a:t>Projektni timovi</a:t>
            </a:r>
            <a:r>
              <a:rPr lang="en-US" sz="3900"/>
              <a:t> </a:t>
            </a:r>
            <a:endParaRPr sz="39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3900"/>
              <a:t>WWF akademije za prirodu</a:t>
            </a:r>
            <a:endParaRPr sz="3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"/>
          <p:cNvSpPr txBox="1">
            <a:spLocks noGrp="1"/>
          </p:cNvSpPr>
          <p:nvPr>
            <p:ph type="title" idx="3"/>
          </p:nvPr>
        </p:nvSpPr>
        <p:spPr>
          <a:xfrm>
            <a:off x="740869" y="5949280"/>
            <a:ext cx="19488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600"/>
              <a:t>WWF Adria</a:t>
            </a:r>
            <a:r>
              <a:rPr lang="en-US" sz="2400"/>
              <a:t/>
            </a:r>
            <a:br>
              <a:rPr lang="en-US" sz="2400"/>
            </a:br>
            <a:r>
              <a:rPr lang="en-US"/>
              <a:t/>
            </a:r>
            <a:br>
              <a:rPr lang="en-US"/>
            </a:br>
            <a:endParaRPr/>
          </a:p>
        </p:txBody>
      </p:sp>
      <p:cxnSp>
        <p:nvCxnSpPr>
          <p:cNvPr id="72" name="Google Shape;72;p1"/>
          <p:cNvCxnSpPr/>
          <p:nvPr/>
        </p:nvCxnSpPr>
        <p:spPr>
          <a:xfrm>
            <a:off x="444844" y="5970106"/>
            <a:ext cx="6883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73" name="Google Shape;73;p1"/>
          <p:cNvSpPr txBox="1"/>
          <p:nvPr/>
        </p:nvSpPr>
        <p:spPr>
          <a:xfrm rot="-5400000" flipH="1">
            <a:off x="10723407" y="5250350"/>
            <a:ext cx="2710800" cy="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WWF Adria/Milica Milovic Kinolli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"/>
          <p:cNvSpPr txBox="1"/>
          <p:nvPr/>
        </p:nvSpPr>
        <p:spPr>
          <a:xfrm>
            <a:off x="4128590" y="6046311"/>
            <a:ext cx="33201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rPr lang="en-US" sz="2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školska</a:t>
            </a:r>
            <a:r>
              <a:rPr lang="en-US" sz="2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202</a:t>
            </a:r>
            <a:r>
              <a:rPr lang="en-US" sz="2200" dirty="0">
                <a:solidFill>
                  <a:srgbClr val="FFFFFF"/>
                </a:solidFill>
              </a:rPr>
              <a:t>0</a:t>
            </a:r>
            <a:r>
              <a:rPr lang="en-US" sz="2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/21. </a:t>
            </a:r>
            <a:r>
              <a:rPr lang="en-US" sz="2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godina</a:t>
            </a:r>
            <a:endParaRPr sz="2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859" y="384247"/>
            <a:ext cx="773576" cy="86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"/>
          <p:cNvSpPr txBox="1">
            <a:spLocks noGrp="1"/>
          </p:cNvSpPr>
          <p:nvPr>
            <p:ph type="title"/>
          </p:nvPr>
        </p:nvSpPr>
        <p:spPr>
          <a:xfrm>
            <a:off x="866975" y="316175"/>
            <a:ext cx="10291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500" dirty="0" smtClean="0">
                <a:latin typeface="Comic Sans MS" pitchFamily="66" charset="0"/>
              </a:rPr>
              <a:t>KOVILJSKA EKOLOŠKA ŠAJKA</a:t>
            </a:r>
            <a:endParaRPr sz="4500" dirty="0">
              <a:latin typeface="Comic Sans MS" pitchFamily="66" charset="0"/>
            </a:endParaRPr>
          </a:p>
        </p:txBody>
      </p:sp>
      <p:sp>
        <p:nvSpPr>
          <p:cNvPr id="97" name="Google Shape;97;p4"/>
          <p:cNvSpPr txBox="1"/>
          <p:nvPr/>
        </p:nvSpPr>
        <p:spPr>
          <a:xfrm>
            <a:off x="307975" y="1339109"/>
            <a:ext cx="547260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logo </a:t>
            </a:r>
            <a:r>
              <a:rPr lang="en-US" b="1" dirty="0" err="1" smtClean="0"/>
              <a:t>zaštićenog</a:t>
            </a:r>
            <a:r>
              <a:rPr lang="en-US" b="1" dirty="0" smtClean="0"/>
              <a:t> </a:t>
            </a:r>
            <a:r>
              <a:rPr lang="en-US" b="1" dirty="0" err="1" smtClean="0"/>
              <a:t>područja</a:t>
            </a:r>
            <a:r>
              <a:rPr lang="en-US" b="1" dirty="0" smtClean="0"/>
              <a:t>                                    logo </a:t>
            </a:r>
            <a:r>
              <a:rPr lang="en-US" b="1" dirty="0" err="1" smtClean="0"/>
              <a:t>tima</a:t>
            </a:r>
            <a:endParaRPr b="1" dirty="0"/>
          </a:p>
        </p:txBody>
      </p:sp>
      <p:sp>
        <p:nvSpPr>
          <p:cNvPr id="98" name="Google Shape;98;p4"/>
          <p:cNvSpPr txBox="1"/>
          <p:nvPr/>
        </p:nvSpPr>
        <p:spPr>
          <a:xfrm>
            <a:off x="6355115" y="1398450"/>
            <a:ext cx="328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6600"/>
                </a:solidFill>
                <a:latin typeface="Comic Sans MS" pitchFamily="66" charset="0"/>
              </a:rPr>
              <a:t>KOVILJSKA EKOLOŠKA ŠAJKA</a:t>
            </a:r>
            <a:endParaRPr dirty="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710475" y="5279200"/>
            <a:ext cx="45719" cy="113245"/>
          </a:xfrm>
          <a:prstGeom prst="wedgeRoundRectCallout">
            <a:avLst>
              <a:gd name="adj1" fmla="val -34075"/>
              <a:gd name="adj2" fmla="val -70931"/>
              <a:gd name="adj3" fmla="val 0"/>
            </a:avLst>
          </a:prstGeom>
          <a:noFill/>
          <a:ln w="9525" cap="flat" cmpd="sng">
            <a:solidFill>
              <a:srgbClr val="8CC6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101" name="Google Shape;10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9225" y="5520830"/>
            <a:ext cx="2126912" cy="110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"/>
          <p:cNvSpPr txBox="1"/>
          <p:nvPr/>
        </p:nvSpPr>
        <p:spPr>
          <a:xfrm>
            <a:off x="6329963" y="5544911"/>
            <a:ext cx="216024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AutoShape 2" descr="Vojvodinasum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Specijalni rezervat prirode &amp;quot;Koviljsko-petrovaradinski rit&amp;quot; | Vojvodinasu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739188"/>
            <a:ext cx="1944216" cy="118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73" y="1700100"/>
            <a:ext cx="1296964" cy="1224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1484784"/>
            <a:ext cx="2211468" cy="3419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739188"/>
            <a:ext cx="2634233" cy="3418004"/>
          </a:xfrm>
          <a:prstGeom prst="rect">
            <a:avLst/>
          </a:prstGeom>
        </p:spPr>
      </p:pic>
      <p:pic>
        <p:nvPicPr>
          <p:cNvPr id="1031" name="Picture 7" descr="A picture containing posing&#10;&#10;Description automatically generat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5279200"/>
            <a:ext cx="1105227" cy="145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02;p4"/>
          <p:cNvSpPr txBox="1"/>
          <p:nvPr/>
        </p:nvSpPr>
        <p:spPr>
          <a:xfrm>
            <a:off x="6096000" y="5697311"/>
            <a:ext cx="254660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102;p4"/>
          <p:cNvSpPr txBox="1"/>
          <p:nvPr/>
        </p:nvSpPr>
        <p:spPr>
          <a:xfrm>
            <a:off x="5997868" y="5374145"/>
            <a:ext cx="2546603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dirty="0">
                <a:latin typeface="Comic Sans MS" pitchFamily="66" charset="0"/>
              </a:rPr>
              <a:t>Aleksandra </a:t>
            </a:r>
            <a:r>
              <a:rPr lang="en-US" dirty="0" err="1">
                <a:latin typeface="Comic Sans MS" pitchFamily="66" charset="0"/>
              </a:rPr>
              <a:t>Vujasinović</a:t>
            </a:r>
            <a:r>
              <a:rPr lang="en-US" dirty="0">
                <a:latin typeface="Comic Sans MS" pitchFamily="66" charset="0"/>
              </a:rPr>
              <a:t> – </a:t>
            </a:r>
            <a:r>
              <a:rPr lang="en-US" dirty="0" err="1">
                <a:latin typeface="Comic Sans MS" pitchFamily="66" charset="0"/>
              </a:rPr>
              <a:t>samostalni</a:t>
            </a:r>
            <a:r>
              <a:rPr lang="en-US" dirty="0">
                <a:latin typeface="Comic Sans MS" pitchFamily="66" charset="0"/>
              </a:rPr>
              <a:t> referent </a:t>
            </a:r>
            <a:r>
              <a:rPr lang="en-US" dirty="0" err="1">
                <a:latin typeface="Comic Sans MS" pitchFamily="66" charset="0"/>
              </a:rPr>
              <a:t>za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zaštićena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područja</a:t>
            </a:r>
            <a:r>
              <a:rPr lang="en-US" dirty="0">
                <a:latin typeface="Comic Sans MS" pitchFamily="66" charset="0"/>
              </a:rPr>
              <a:t> u ŠG „ Novi Sad “</a:t>
            </a:r>
            <a:endParaRPr dirty="0">
              <a:latin typeface="Comic Sans MS" pitchFamily="66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572653" y="2636912"/>
            <a:ext cx="5259405" cy="2158427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Članovi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projektnog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tima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Ljubica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Makarin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(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nastavnica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geografije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),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Gorana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Anikić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(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učiteljica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),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Ivana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Pavlica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(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nastavnica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srpskog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jezika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) i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učenici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II I VIII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razreda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–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Dušanka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Banić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Tijana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Baranj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Magdalena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Bojović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Svetislava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Verkić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Jelena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Vukašinović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Dušan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Glogovac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Teodora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Janjić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Marko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Jevrić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Vanja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Lajtman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Rade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Letić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Dušan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Makarin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Milena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Makarin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Marko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Nešin,Stefan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Poptešin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Aleksandar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Pušić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Čedomir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Radović,Branislava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Ranković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Jovana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Savić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Miloš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Savić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Jovan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Stojić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Anđela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Horvat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I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Momir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Comic Sans MS" pitchFamily="66" charset="0"/>
              </a:rPr>
              <a:t>Cerović</a:t>
            </a:r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.</a:t>
            </a:r>
            <a:endParaRPr lang="en-US" sz="1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551384" y="4581128"/>
            <a:ext cx="5184575" cy="22768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83432" y="4941168"/>
            <a:ext cx="46805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Comic Sans MS" pitchFamily="66" charset="0"/>
              </a:rPr>
              <a:t>Stižući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iz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daljina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vodeni</a:t>
            </a:r>
            <a:r>
              <a:rPr lang="en-US" sz="1000" dirty="0">
                <a:latin typeface="Comic Sans MS" pitchFamily="66" charset="0"/>
              </a:rPr>
              <a:t> div </a:t>
            </a:r>
            <a:r>
              <a:rPr lang="en-US" sz="1000" dirty="0" err="1">
                <a:latin typeface="Comic Sans MS" pitchFamily="66" charset="0"/>
              </a:rPr>
              <a:t>Dunav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reši</a:t>
            </a:r>
            <a:r>
              <a:rPr lang="en-US" sz="1000" dirty="0">
                <a:latin typeface="Comic Sans MS" pitchFamily="66" charset="0"/>
              </a:rPr>
              <a:t> da se </a:t>
            </a:r>
            <a:r>
              <a:rPr lang="en-US" sz="1000" dirty="0" err="1">
                <a:latin typeface="Comic Sans MS" pitchFamily="66" charset="0"/>
              </a:rPr>
              <a:t>odmori</a:t>
            </a:r>
            <a:r>
              <a:rPr lang="en-US" sz="1000" dirty="0">
                <a:latin typeface="Comic Sans MS" pitchFamily="66" charset="0"/>
              </a:rPr>
              <a:t>. </a:t>
            </a:r>
            <a:r>
              <a:rPr lang="en-US" sz="1000" dirty="0" err="1">
                <a:latin typeface="Comic Sans MS" pitchFamily="66" charset="0"/>
              </a:rPr>
              <a:t>Protegnu</a:t>
            </a:r>
            <a:r>
              <a:rPr lang="en-US" sz="1000" dirty="0">
                <a:latin typeface="Comic Sans MS" pitchFamily="66" charset="0"/>
              </a:rPr>
              <a:t> se </a:t>
            </a:r>
            <a:r>
              <a:rPr lang="en-US" sz="1000" dirty="0" err="1">
                <a:latin typeface="Comic Sans MS" pitchFamily="66" charset="0"/>
              </a:rPr>
              <a:t>lenjo</a:t>
            </a:r>
            <a:r>
              <a:rPr lang="en-US" sz="1000" dirty="0">
                <a:latin typeface="Comic Sans MS" pitchFamily="66" charset="0"/>
              </a:rPr>
              <a:t> i </a:t>
            </a:r>
            <a:r>
              <a:rPr lang="en-US" sz="1000" dirty="0" err="1">
                <a:latin typeface="Comic Sans MS" pitchFamily="66" charset="0"/>
              </a:rPr>
              <a:t>razli</a:t>
            </a:r>
            <a:r>
              <a:rPr lang="en-US" sz="1000" dirty="0">
                <a:latin typeface="Comic Sans MS" pitchFamily="66" charset="0"/>
              </a:rPr>
              <a:t> se </a:t>
            </a:r>
            <a:r>
              <a:rPr lang="en-US" sz="1000" dirty="0" err="1">
                <a:latin typeface="Comic Sans MS" pitchFamily="66" charset="0"/>
              </a:rPr>
              <a:t>po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obali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lagano</a:t>
            </a:r>
            <a:r>
              <a:rPr lang="en-US" sz="1000" dirty="0">
                <a:latin typeface="Comic Sans MS" pitchFamily="66" charset="0"/>
              </a:rPr>
              <a:t> se </a:t>
            </a:r>
            <a:r>
              <a:rPr lang="en-US" sz="1000" dirty="0" err="1">
                <a:latin typeface="Comic Sans MS" pitchFamily="66" charset="0"/>
              </a:rPr>
              <a:t>zavlačeći</a:t>
            </a:r>
            <a:r>
              <a:rPr lang="en-US" sz="1000" dirty="0">
                <a:latin typeface="Comic Sans MS" pitchFamily="66" charset="0"/>
              </a:rPr>
              <a:t> u </a:t>
            </a:r>
            <a:r>
              <a:rPr lang="en-US" sz="1000" dirty="0" err="1">
                <a:latin typeface="Comic Sans MS" pitchFamily="66" charset="0"/>
              </a:rPr>
              <a:t>šumu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ravničarsku</a:t>
            </a:r>
            <a:r>
              <a:rPr lang="en-US" sz="1000" dirty="0">
                <a:latin typeface="Comic Sans MS" pitchFamily="66" charset="0"/>
              </a:rPr>
              <a:t>, </a:t>
            </a:r>
            <a:r>
              <a:rPr lang="en-US" sz="1000" dirty="0" err="1">
                <a:latin typeface="Comic Sans MS" pitchFamily="66" charset="0"/>
              </a:rPr>
              <a:t>umiljavajući</a:t>
            </a:r>
            <a:r>
              <a:rPr lang="en-US" sz="1000" dirty="0">
                <a:latin typeface="Comic Sans MS" pitchFamily="66" charset="0"/>
              </a:rPr>
              <a:t> se </a:t>
            </a:r>
            <a:r>
              <a:rPr lang="en-US" sz="1000" dirty="0" err="1">
                <a:latin typeface="Comic Sans MS" pitchFamily="66" charset="0"/>
              </a:rPr>
              <a:t>njivama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stiže</a:t>
            </a:r>
            <a:r>
              <a:rPr lang="en-US" sz="1000" dirty="0">
                <a:latin typeface="Comic Sans MS" pitchFamily="66" charset="0"/>
              </a:rPr>
              <a:t> i do </a:t>
            </a:r>
            <a:r>
              <a:rPr lang="en-US" sz="1000" dirty="0" err="1">
                <a:latin typeface="Comic Sans MS" pitchFamily="66" charset="0"/>
              </a:rPr>
              <a:t>Kovilja</a:t>
            </a:r>
            <a:r>
              <a:rPr lang="en-US" sz="1000" dirty="0">
                <a:latin typeface="Comic Sans MS" pitchFamily="66" charset="0"/>
              </a:rPr>
              <a:t>. </a:t>
            </a:r>
            <a:r>
              <a:rPr lang="en-US" sz="1000" dirty="0" err="1">
                <a:latin typeface="Comic Sans MS" pitchFamily="66" charset="0"/>
              </a:rPr>
              <a:t>Prepoznaše</a:t>
            </a:r>
            <a:r>
              <a:rPr lang="en-US" sz="1000" dirty="0">
                <a:latin typeface="Comic Sans MS" pitchFamily="66" charset="0"/>
              </a:rPr>
              <a:t> se </a:t>
            </a:r>
            <a:r>
              <a:rPr lang="en-US" sz="1000" dirty="0" err="1">
                <a:latin typeface="Comic Sans MS" pitchFamily="66" charset="0"/>
              </a:rPr>
              <a:t>dušom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Dunav</a:t>
            </a:r>
            <a:r>
              <a:rPr lang="en-US" sz="1000" dirty="0">
                <a:latin typeface="Comic Sans MS" pitchFamily="66" charset="0"/>
              </a:rPr>
              <a:t> i </a:t>
            </a:r>
            <a:r>
              <a:rPr lang="en-US" sz="1000" dirty="0" err="1">
                <a:latin typeface="Comic Sans MS" pitchFamily="66" charset="0"/>
              </a:rPr>
              <a:t>Kovilj</a:t>
            </a:r>
            <a:r>
              <a:rPr lang="en-US" sz="1000" dirty="0">
                <a:latin typeface="Comic Sans MS" pitchFamily="66" charset="0"/>
              </a:rPr>
              <a:t>. </a:t>
            </a:r>
            <a:r>
              <a:rPr lang="en-US" sz="1000" dirty="0" err="1">
                <a:latin typeface="Comic Sans MS" pitchFamily="66" charset="0"/>
              </a:rPr>
              <a:t>Iz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bratske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ljubavi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moćne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reke</a:t>
            </a:r>
            <a:r>
              <a:rPr lang="en-US" sz="1000" dirty="0">
                <a:latin typeface="Comic Sans MS" pitchFamily="66" charset="0"/>
              </a:rPr>
              <a:t> i </a:t>
            </a:r>
            <a:r>
              <a:rPr lang="en-US" sz="1000" dirty="0" err="1">
                <a:latin typeface="Comic Sans MS" pitchFamily="66" charset="0"/>
              </a:rPr>
              <a:t>praotaca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Koviljčana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rodi</a:t>
            </a:r>
            <a:r>
              <a:rPr lang="en-US" sz="1000" dirty="0">
                <a:latin typeface="Comic Sans MS" pitchFamily="66" charset="0"/>
              </a:rPr>
              <a:t> se </a:t>
            </a:r>
            <a:r>
              <a:rPr lang="en-US" sz="1000" dirty="0" err="1">
                <a:latin typeface="Comic Sans MS" pitchFamily="66" charset="0"/>
              </a:rPr>
              <a:t>rit</a:t>
            </a:r>
            <a:r>
              <a:rPr lang="en-US" sz="1000" dirty="0">
                <a:latin typeface="Comic Sans MS" pitchFamily="66" charset="0"/>
              </a:rPr>
              <a:t>, </a:t>
            </a:r>
            <a:r>
              <a:rPr lang="en-US" sz="1000" dirty="0" err="1">
                <a:latin typeface="Comic Sans MS" pitchFamily="66" charset="0"/>
              </a:rPr>
              <a:t>bogat</a:t>
            </a:r>
            <a:r>
              <a:rPr lang="en-US" sz="1000" dirty="0">
                <a:latin typeface="Comic Sans MS" pitchFamily="66" charset="0"/>
              </a:rPr>
              <a:t>, </a:t>
            </a:r>
            <a:r>
              <a:rPr lang="en-US" sz="1000" dirty="0" err="1">
                <a:latin typeface="Comic Sans MS" pitchFamily="66" charset="0"/>
              </a:rPr>
              <a:t>bujan</a:t>
            </a:r>
            <a:r>
              <a:rPr lang="en-US" sz="1000" dirty="0">
                <a:latin typeface="Comic Sans MS" pitchFamily="66" charset="0"/>
              </a:rPr>
              <a:t>, </a:t>
            </a:r>
            <a:r>
              <a:rPr lang="en-US" sz="1000" dirty="0" err="1">
                <a:latin typeface="Comic Sans MS" pitchFamily="66" charset="0"/>
              </a:rPr>
              <a:t>ponegde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ćudljiv</a:t>
            </a:r>
            <a:r>
              <a:rPr lang="en-US" sz="1000" dirty="0">
                <a:latin typeface="Comic Sans MS" pitchFamily="66" charset="0"/>
              </a:rPr>
              <a:t>, kad-kad </a:t>
            </a:r>
            <a:r>
              <a:rPr lang="en-US" sz="1000" dirty="0" err="1">
                <a:latin typeface="Comic Sans MS" pitchFamily="66" charset="0"/>
              </a:rPr>
              <a:t>tajnovit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ali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uvek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blagodaran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prema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Kovilju</a:t>
            </a:r>
            <a:r>
              <a:rPr lang="en-US" sz="1000" dirty="0">
                <a:latin typeface="Comic Sans MS" pitchFamily="66" charset="0"/>
              </a:rPr>
              <a:t>. </a:t>
            </a:r>
            <a:r>
              <a:rPr lang="en-US" sz="1000" dirty="0" err="1">
                <a:latin typeface="Comic Sans MS" pitchFamily="66" charset="0"/>
              </a:rPr>
              <a:t>Hranili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su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stari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panonski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mornari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decu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ribom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iz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rita</a:t>
            </a:r>
            <a:r>
              <a:rPr lang="en-US" sz="1000" dirty="0">
                <a:latin typeface="Comic Sans MS" pitchFamily="66" charset="0"/>
              </a:rPr>
              <a:t>. A </a:t>
            </a:r>
            <a:r>
              <a:rPr lang="en-US" sz="1000" dirty="0" err="1">
                <a:latin typeface="Comic Sans MS" pitchFamily="66" charset="0"/>
              </a:rPr>
              <a:t>onda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jednoga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dana</a:t>
            </a:r>
            <a:r>
              <a:rPr lang="en-US" sz="1000" dirty="0">
                <a:latin typeface="Comic Sans MS" pitchFamily="66" charset="0"/>
              </a:rPr>
              <a:t>, </a:t>
            </a:r>
            <a:r>
              <a:rPr lang="en-US" sz="1000" dirty="0" err="1">
                <a:latin typeface="Comic Sans MS" pitchFamily="66" charset="0"/>
              </a:rPr>
              <a:t>otisnula</a:t>
            </a:r>
            <a:r>
              <a:rPr lang="en-US" sz="1000" dirty="0">
                <a:latin typeface="Comic Sans MS" pitchFamily="66" charset="0"/>
              </a:rPr>
              <a:t> se </a:t>
            </a:r>
            <a:r>
              <a:rPr lang="en-US" sz="1000" dirty="0" err="1">
                <a:latin typeface="Comic Sans MS" pitchFamily="66" charset="0"/>
              </a:rPr>
              <a:t>šajka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Dunavom</a:t>
            </a:r>
            <a:r>
              <a:rPr lang="en-US" sz="1000" dirty="0">
                <a:latin typeface="Comic Sans MS" pitchFamily="66" charset="0"/>
              </a:rPr>
              <a:t>, a </a:t>
            </a:r>
            <a:r>
              <a:rPr lang="en-US" sz="1000" dirty="0" err="1">
                <a:latin typeface="Comic Sans MS" pitchFamily="66" charset="0"/>
              </a:rPr>
              <a:t>stari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ribar</a:t>
            </a:r>
            <a:r>
              <a:rPr lang="en-US" sz="1000" dirty="0">
                <a:latin typeface="Comic Sans MS" pitchFamily="66" charset="0"/>
              </a:rPr>
              <a:t> u </a:t>
            </a:r>
            <a:r>
              <a:rPr lang="en-US" sz="1000" dirty="0" err="1">
                <a:latin typeface="Comic Sans MS" pitchFamily="66" charset="0"/>
              </a:rPr>
              <a:t>selo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doneo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najveći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ulov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koji</a:t>
            </a:r>
            <a:r>
              <a:rPr lang="en-US" sz="1000" dirty="0">
                <a:latin typeface="Comic Sans MS" pitchFamily="66" charset="0"/>
              </a:rPr>
              <a:t> je </a:t>
            </a:r>
            <a:r>
              <a:rPr lang="en-US" sz="1000" dirty="0" err="1">
                <a:latin typeface="Comic Sans MS" pitchFamily="66" charset="0"/>
              </a:rPr>
              <a:t>iko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ikada</a:t>
            </a:r>
            <a:r>
              <a:rPr lang="en-US" sz="1000" dirty="0">
                <a:latin typeface="Comic Sans MS" pitchFamily="66" charset="0"/>
              </a:rPr>
              <a:t> video. Bio je to </a:t>
            </a:r>
            <a:r>
              <a:rPr lang="en-US" sz="1000" dirty="0" err="1">
                <a:latin typeface="Comic Sans MS" pitchFamily="66" charset="0"/>
              </a:rPr>
              <a:t>šaran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toliko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velik</a:t>
            </a:r>
            <a:r>
              <a:rPr lang="en-US" sz="1000" dirty="0">
                <a:latin typeface="Comic Sans MS" pitchFamily="66" charset="0"/>
              </a:rPr>
              <a:t> da </a:t>
            </a:r>
            <a:r>
              <a:rPr lang="en-US" sz="1000" dirty="0" err="1">
                <a:latin typeface="Comic Sans MS" pitchFamily="66" charset="0"/>
              </a:rPr>
              <a:t>nahrani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ceo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Šanac</a:t>
            </a:r>
            <a:r>
              <a:rPr lang="en-US" sz="1000" dirty="0">
                <a:latin typeface="Comic Sans MS" pitchFamily="66" charset="0"/>
              </a:rPr>
              <a:t>, a od </a:t>
            </a:r>
            <a:r>
              <a:rPr lang="en-US" sz="1000" dirty="0" err="1">
                <a:latin typeface="Comic Sans MS" pitchFamily="66" charset="0"/>
              </a:rPr>
              <a:t>njegove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krljušti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pokriveno</a:t>
            </a:r>
            <a:r>
              <a:rPr lang="en-US" sz="1000" dirty="0">
                <a:latin typeface="Comic Sans MS" pitchFamily="66" charset="0"/>
              </a:rPr>
              <a:t> je bar </a:t>
            </a:r>
            <a:r>
              <a:rPr lang="en-US" sz="1000" dirty="0" err="1" smtClean="0">
                <a:latin typeface="Comic Sans MS" pitchFamily="66" charset="0"/>
              </a:rPr>
              <a:t>deset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 smtClean="0">
                <a:latin typeface="Comic Sans MS" pitchFamily="66" charset="0"/>
              </a:rPr>
              <a:t>kuća</a:t>
            </a:r>
            <a:r>
              <a:rPr lang="en-US" sz="1000" dirty="0">
                <a:latin typeface="Comic Sans MS" pitchFamily="66" charset="0"/>
              </a:rPr>
              <a:t>.</a:t>
            </a:r>
          </a:p>
          <a:p>
            <a:r>
              <a:rPr lang="en-US" sz="1000" dirty="0" err="1">
                <a:latin typeface="Comic Sans MS" pitchFamily="66" charset="0"/>
              </a:rPr>
              <a:t>Koviljčani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veruju</a:t>
            </a:r>
            <a:r>
              <a:rPr lang="en-US" sz="1000" dirty="0">
                <a:latin typeface="Comic Sans MS" pitchFamily="66" charset="0"/>
              </a:rPr>
              <a:t> da </a:t>
            </a:r>
            <a:r>
              <a:rPr lang="en-US" sz="1000" dirty="0" err="1">
                <a:latin typeface="Comic Sans MS" pitchFamily="66" charset="0"/>
              </a:rPr>
              <a:t>takvih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riba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ima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još</a:t>
            </a:r>
            <a:r>
              <a:rPr lang="en-US" sz="1000" dirty="0">
                <a:latin typeface="Comic Sans MS" pitchFamily="66" charset="0"/>
              </a:rPr>
              <a:t> u </a:t>
            </a:r>
            <a:r>
              <a:rPr lang="en-US" sz="1000" dirty="0" err="1">
                <a:latin typeface="Comic Sans MS" pitchFamily="66" charset="0"/>
              </a:rPr>
              <a:t>skrivenim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delovima</a:t>
            </a:r>
            <a:r>
              <a:rPr lang="en-US" sz="1000" dirty="0">
                <a:latin typeface="Comic Sans MS" pitchFamily="66" charset="0"/>
              </a:rPr>
              <a:t> </a:t>
            </a:r>
            <a:r>
              <a:rPr lang="en-US" sz="1000" dirty="0" err="1">
                <a:latin typeface="Comic Sans MS" pitchFamily="66" charset="0"/>
              </a:rPr>
              <a:t>rita</a:t>
            </a:r>
            <a:r>
              <a:rPr lang="en-US" sz="1000" dirty="0">
                <a:latin typeface="Comic Sans MS" pitchFamily="66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817650" y="365525"/>
            <a:ext cx="10291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500" dirty="0" smtClean="0">
                <a:latin typeface="Comic Sans MS" pitchFamily="66" charset="0"/>
              </a:rPr>
              <a:t>KOVILJSKA EKOLOŠKA ŠAJKA</a:t>
            </a:r>
            <a:endParaRPr dirty="0">
              <a:latin typeface="Comic Sans MS" pitchFamily="66" charset="0"/>
            </a:endParaRPr>
          </a:p>
        </p:txBody>
      </p:sp>
      <p:pic>
        <p:nvPicPr>
          <p:cNvPr id="109" name="Google Shape;1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9225" y="5520830"/>
            <a:ext cx="2126912" cy="11008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223792" y="1409384"/>
            <a:ext cx="59046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sz="1800" dirty="0" smtClean="0">
                <a:latin typeface="Comic Sans MS" pitchFamily="66" charset="0"/>
              </a:rPr>
              <a:t>Tim “ </a:t>
            </a:r>
            <a:r>
              <a:rPr lang="en-US" sz="1800" dirty="0" err="1" smtClean="0">
                <a:latin typeface="Comic Sans MS" pitchFamily="66" charset="0"/>
              </a:rPr>
              <a:t>Koviljska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ekološka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šajka</a:t>
            </a:r>
            <a:r>
              <a:rPr lang="en-US" sz="1800" dirty="0" smtClean="0">
                <a:latin typeface="Comic Sans MS" pitchFamily="66" charset="0"/>
              </a:rPr>
              <a:t>” </a:t>
            </a:r>
          </a:p>
          <a:p>
            <a:r>
              <a:rPr lang="en-US" sz="1800" dirty="0" err="1">
                <a:latin typeface="Comic Sans MS" pitchFamily="66" charset="0"/>
              </a:rPr>
              <a:t>č</a:t>
            </a:r>
            <a:r>
              <a:rPr lang="en-US" sz="1800" dirty="0" err="1" smtClean="0">
                <a:latin typeface="Comic Sans MS" pitchFamily="66" charset="0"/>
              </a:rPr>
              <a:t>ini</a:t>
            </a:r>
            <a:r>
              <a:rPr lang="en-US" sz="1800" dirty="0" smtClean="0">
                <a:latin typeface="Comic Sans MS" pitchFamily="66" charset="0"/>
              </a:rPr>
              <a:t> posada  </a:t>
            </a:r>
            <a:r>
              <a:rPr lang="en-US" sz="1800" dirty="0" err="1" smtClean="0">
                <a:latin typeface="Comic Sans MS" pitchFamily="66" charset="0"/>
              </a:rPr>
              <a:t>istinskih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ljubitelja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prirode</a:t>
            </a:r>
            <a:r>
              <a:rPr lang="en-US" sz="1800" dirty="0" smtClean="0">
                <a:latin typeface="Comic Sans MS" pitchFamily="66" charset="0"/>
              </a:rPr>
              <a:t>. </a:t>
            </a:r>
          </a:p>
          <a:p>
            <a:r>
              <a:rPr lang="en-US" sz="1800" dirty="0" err="1" smtClean="0">
                <a:latin typeface="Comic Sans MS" pitchFamily="66" charset="0"/>
              </a:rPr>
              <a:t>Radoznali,željni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avanture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istraživanja</a:t>
            </a:r>
            <a:r>
              <a:rPr lang="en-US" sz="1800" dirty="0" smtClean="0">
                <a:latin typeface="Comic Sans MS" pitchFamily="66" charset="0"/>
              </a:rPr>
              <a:t> i </a:t>
            </a:r>
            <a:r>
              <a:rPr lang="en-US" sz="1800" dirty="0" err="1" smtClean="0">
                <a:latin typeface="Comic Sans MS" pitchFamily="66" charset="0"/>
              </a:rPr>
              <a:t>sticanja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novih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znanja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na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svežem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vazduhu</a:t>
            </a:r>
            <a:r>
              <a:rPr lang="en-US" sz="1800" dirty="0" smtClean="0">
                <a:latin typeface="Comic Sans MS" pitchFamily="66" charset="0"/>
              </a:rPr>
              <a:t>,</a:t>
            </a:r>
          </a:p>
          <a:p>
            <a:r>
              <a:rPr lang="en-US" sz="1800" dirty="0" err="1">
                <a:latin typeface="Comic Sans MS" pitchFamily="66" charset="0"/>
              </a:rPr>
              <a:t>d</a:t>
            </a:r>
            <a:r>
              <a:rPr lang="en-US" sz="1800" dirty="0" err="1" smtClean="0">
                <a:latin typeface="Comic Sans MS" pitchFamily="66" charset="0"/>
              </a:rPr>
              <a:t>ižemo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sidro</a:t>
            </a:r>
            <a:r>
              <a:rPr lang="en-US" sz="1800" dirty="0" smtClean="0">
                <a:latin typeface="Comic Sans MS" pitchFamily="66" charset="0"/>
              </a:rPr>
              <a:t> i </a:t>
            </a:r>
            <a:r>
              <a:rPr lang="en-US" sz="1800" dirty="0" err="1" smtClean="0">
                <a:latin typeface="Comic Sans MS" pitchFamily="66" charset="0"/>
              </a:rPr>
              <a:t>krećemo</a:t>
            </a:r>
            <a:r>
              <a:rPr lang="en-US" sz="1800" dirty="0" smtClean="0">
                <a:latin typeface="Comic Sans MS" pitchFamily="66" charset="0"/>
              </a:rPr>
              <a:t> u </a:t>
            </a:r>
            <a:r>
              <a:rPr lang="en-US" sz="1800" dirty="0" err="1" smtClean="0">
                <a:latin typeface="Comic Sans MS" pitchFamily="66" charset="0"/>
              </a:rPr>
              <a:t>plovidbu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ekološkom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šajkom</a:t>
            </a:r>
            <a:r>
              <a:rPr lang="en-US" sz="1800" dirty="0" smtClean="0">
                <a:latin typeface="Comic Sans MS" pitchFamily="66" charset="0"/>
              </a:rPr>
              <a:t>. 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29" y="1484784"/>
            <a:ext cx="2880320" cy="201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669" y="2912958"/>
            <a:ext cx="1521075" cy="22801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213" y="2872602"/>
            <a:ext cx="1520915" cy="22801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2818357"/>
            <a:ext cx="1800200" cy="2374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0266" y="536694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99456" y="5152785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omic Sans MS" pitchFamily="66" charset="0"/>
              </a:rPr>
              <a:t>Kao </a:t>
            </a:r>
            <a:r>
              <a:rPr lang="en-US" sz="1800" dirty="0" err="1" smtClean="0">
                <a:latin typeface="Comic Sans MS" pitchFamily="66" charset="0"/>
              </a:rPr>
              <a:t>što</a:t>
            </a:r>
            <a:r>
              <a:rPr lang="en-US" sz="1800" dirty="0" smtClean="0">
                <a:latin typeface="Comic Sans MS" pitchFamily="66" charset="0"/>
              </a:rPr>
              <a:t> je </a:t>
            </a:r>
            <a:r>
              <a:rPr lang="en-US" sz="1800" dirty="0" err="1" smtClean="0">
                <a:latin typeface="Comic Sans MS" pitchFamily="66" charset="0"/>
              </a:rPr>
              <a:t>Dunav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zagrlio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naš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rit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tako</a:t>
            </a:r>
            <a:r>
              <a:rPr lang="en-US" sz="1800" dirty="0" smtClean="0">
                <a:latin typeface="Comic Sans MS" pitchFamily="66" charset="0"/>
              </a:rPr>
              <a:t> je </a:t>
            </a:r>
            <a:r>
              <a:rPr lang="en-US" sz="1800" dirty="0" err="1" smtClean="0">
                <a:latin typeface="Comic Sans MS" pitchFamily="66" charset="0"/>
              </a:rPr>
              <a:t>naš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tim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zagrlila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ljubav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prema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prirodi</a:t>
            </a:r>
            <a:r>
              <a:rPr lang="en-US" sz="1800" dirty="0" smtClean="0">
                <a:latin typeface="Comic Sans MS" pitchFamily="66" charset="0"/>
              </a:rPr>
              <a:t>.</a:t>
            </a:r>
          </a:p>
          <a:p>
            <a:r>
              <a:rPr lang="en-US" sz="1800" dirty="0" err="1" smtClean="0">
                <a:latin typeface="Comic Sans MS" pitchFamily="66" charset="0"/>
              </a:rPr>
              <a:t>Nošeni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željom</a:t>
            </a:r>
            <a:r>
              <a:rPr lang="en-US" sz="1800" dirty="0" smtClean="0">
                <a:latin typeface="Comic Sans MS" pitchFamily="66" charset="0"/>
              </a:rPr>
              <a:t> da </a:t>
            </a:r>
            <a:r>
              <a:rPr lang="en-US" sz="1800" dirty="0" err="1" smtClean="0">
                <a:latin typeface="Comic Sans MS" pitchFamily="66" charset="0"/>
              </a:rPr>
              <a:t>upoznamo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bolje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tu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široku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naplavnu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ravnicu</a:t>
            </a:r>
            <a:r>
              <a:rPr lang="en-US" sz="1800" dirty="0" smtClean="0">
                <a:latin typeface="Comic Sans MS" pitchFamily="66" charset="0"/>
              </a:rPr>
              <a:t> pored </a:t>
            </a:r>
            <a:r>
              <a:rPr lang="en-US" sz="1800" dirty="0" err="1" smtClean="0">
                <a:latin typeface="Comic Sans MS" pitchFamily="66" charset="0"/>
              </a:rPr>
              <a:t>reke</a:t>
            </a:r>
            <a:r>
              <a:rPr lang="en-US" sz="1800" dirty="0" smtClean="0">
                <a:latin typeface="Comic Sans MS" pitchFamily="66" charset="0"/>
              </a:rPr>
              <a:t>, da </a:t>
            </a:r>
            <a:r>
              <a:rPr lang="en-US" sz="1800" dirty="0" err="1" smtClean="0">
                <a:latin typeface="Comic Sans MS" pitchFamily="66" charset="0"/>
              </a:rPr>
              <a:t>oslušnemo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život</a:t>
            </a:r>
            <a:r>
              <a:rPr lang="en-US" sz="1800" dirty="0" smtClean="0">
                <a:latin typeface="Comic Sans MS" pitchFamily="66" charset="0"/>
              </a:rPr>
              <a:t> u </a:t>
            </a:r>
            <a:r>
              <a:rPr lang="en-US" sz="1800" dirty="0" err="1" smtClean="0">
                <a:latin typeface="Comic Sans MS" pitchFamily="66" charset="0"/>
              </a:rPr>
              <a:t>njoj</a:t>
            </a:r>
            <a:r>
              <a:rPr lang="en-US" sz="1800" dirty="0" smtClean="0">
                <a:latin typeface="Comic Sans MS" pitchFamily="66" charset="0"/>
              </a:rPr>
              <a:t> i da </a:t>
            </a:r>
            <a:r>
              <a:rPr lang="en-US" sz="1800" dirty="0" err="1" smtClean="0">
                <a:latin typeface="Comic Sans MS" pitchFamily="66" charset="0"/>
              </a:rPr>
              <a:t>znanja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prenesemo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na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sadašnje</a:t>
            </a:r>
            <a:r>
              <a:rPr lang="en-US" sz="1800" dirty="0" smtClean="0">
                <a:latin typeface="Comic Sans MS" pitchFamily="66" charset="0"/>
              </a:rPr>
              <a:t> i  </a:t>
            </a:r>
            <a:r>
              <a:rPr lang="en-US" sz="1800" dirty="0" err="1" smtClean="0">
                <a:latin typeface="Comic Sans MS" pitchFamily="66" charset="0"/>
              </a:rPr>
              <a:t>buduće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panonske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mornare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polako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isplovljavamo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punog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srca</a:t>
            </a:r>
            <a:r>
              <a:rPr lang="en-US" sz="1800" dirty="0" smtClean="0">
                <a:latin typeface="Comic Sans MS" pitchFamily="66" charset="0"/>
              </a:rPr>
              <a:t> i </a:t>
            </a:r>
            <a:r>
              <a:rPr lang="en-US" sz="1800" dirty="0" err="1" smtClean="0">
                <a:latin typeface="Comic Sans MS" pitchFamily="66" charset="0"/>
              </a:rPr>
              <a:t>širom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otvorenih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očiju</a:t>
            </a:r>
            <a:r>
              <a:rPr lang="en-US" sz="1800" dirty="0">
                <a:latin typeface="Comic Sans MS" pitchFamily="66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46" y="2912958"/>
            <a:ext cx="1635283" cy="2280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3572001"/>
            <a:ext cx="1944216" cy="15807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363</Words>
  <Application>Microsoft Office PowerPoint</Application>
  <PresentationFormat>Custom</PresentationFormat>
  <Paragraphs>24</Paragraphs>
  <Slides>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Simple Light</vt:lpstr>
      <vt:lpstr>Projektni timovi  WWF akademije za prirodu</vt:lpstr>
      <vt:lpstr>KOVILJSKA EKOLOŠKA ŠAJKA</vt:lpstr>
      <vt:lpstr>KOVILJSKA EKOLOŠKA ŠAJKA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Projektni timovi  WWF akademije za prirodu</dc:title>
  <dc:creator>USER</dc:creator>
  <cp:lastModifiedBy>USER</cp:lastModifiedBy>
  <cp:revision>25</cp:revision>
  <dcterms:modified xsi:type="dcterms:W3CDTF">2022-09-29T09:39:07Z</dcterms:modified>
</cp:coreProperties>
</file>